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71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1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5D675-954D-433A-8051-9983829BAD0B}" type="datetimeFigureOut">
              <a:rPr lang="en-US" smtClean="0"/>
              <a:pPr/>
              <a:t>12/29/2014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517F1-CCB2-47D8-9B3C-BF983AD6F5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生成的原始检测框有数千个，一般约为</a:t>
            </a:r>
            <a:r>
              <a:rPr lang="en-US" altLang="zh-CN" dirty="0" smtClean="0"/>
              <a:t>2k-3k</a:t>
            </a:r>
            <a:r>
              <a:rPr lang="zh-CN" altLang="en-US" dirty="0" smtClean="0"/>
              <a:t>，经过修剪以后的检测框大概有几十个，一般约为</a:t>
            </a:r>
            <a:r>
              <a:rPr lang="en-US" altLang="zh-CN" dirty="0" smtClean="0"/>
              <a:t>50-100</a:t>
            </a:r>
            <a:r>
              <a:rPr lang="zh-CN" altLang="en-US" dirty="0" smtClean="0"/>
              <a:t>左右。修剪的方法主要用了去掉路面，天空和面积较小的检测框。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517F1-CCB2-47D8-9B3C-BF983AD6F52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好处：检测框通过光流产生，速度更快。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517F1-CCB2-47D8-9B3C-BF983AD6F52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4F3-922D-4CD7-8251-93676F34E338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93F2-B3BD-4A0F-A993-7718DC557A46}" type="datetime1">
              <a:rPr lang="en-US" smtClean="0"/>
              <a:pPr/>
              <a:t>12/29/2014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D752-5376-4EC8-8115-D28620478F67}" type="datetime1">
              <a:rPr lang="en-US" smtClean="0"/>
              <a:pPr/>
              <a:t>12/29/2014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ED81-9E89-45B4-8227-6DDF043B8D77}" type="datetime1">
              <a:rPr lang="en-US" smtClean="0"/>
              <a:pPr/>
              <a:t>12/29/2014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4ECC-3758-4FA9-90C7-A1F3DEF0228A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F5EFC337-90EF-4B64-AA46-87ADB870F1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46EC-8DA8-4EBC-830D-466DE34ADB2E}" type="datetime1">
              <a:rPr lang="en-US" smtClean="0"/>
              <a:pPr/>
              <a:t>12/29/2014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404F-E308-41B6-813A-4ED29E69FE89}" type="datetime1">
              <a:rPr lang="en-US" smtClean="0"/>
              <a:pPr/>
              <a:t>12/29/2014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B04-92CD-4DCC-A086-9D27AA906E66}" type="datetime1">
              <a:rPr lang="en-US" smtClean="0"/>
              <a:pPr/>
              <a:t>12/29/2014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677B-9C12-400A-BCD2-2D60B5933003}" type="datetime1">
              <a:rPr lang="en-US" smtClean="0"/>
              <a:pPr/>
              <a:t>12/29/2014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13A9-D455-4993-BB17-EA49E3EFF9DA}" type="datetime1">
              <a:rPr lang="en-US" smtClean="0"/>
              <a:pPr/>
              <a:t>12/29/2014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62E42-C5DC-4D97-80B8-E520F7830FA1}" type="datetime1">
              <a:rPr lang="en-US" smtClean="0"/>
              <a:pPr/>
              <a:t>12/29/2014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24BC103-2CA5-4121-8778-624544F7B515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西安电子科技大学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F5EFC337-90EF-4B64-AA46-87ADB870F1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D:\HanHong\Logo\logo_New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133475" cy="1143000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457200" y="1219200"/>
            <a:ext cx="8229600" cy="0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200" y="6248400"/>
            <a:ext cx="8229600" cy="0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lang="en-US" sz="4400" kern="1200" dirty="0" smtClean="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anh@mail.xidian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image" Target="../media/image19.jpe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828801"/>
            <a:ext cx="8382000" cy="1771650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华文行楷" pitchFamily="2" charset="-122"/>
                <a:ea typeface="华文行楷" pitchFamily="2" charset="-122"/>
              </a:rPr>
              <a:t>道路车辆检测与识别</a:t>
            </a:r>
            <a:endParaRPr lang="en-US" sz="6000" dirty="0">
              <a:latin typeface="华文行楷" pitchFamily="2" charset="-122"/>
              <a:ea typeface="华文行楷" pitchFamily="2" charset="-122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80158467"/>
              </p:ext>
            </p:extLst>
          </p:nvPr>
        </p:nvGraphicFramePr>
        <p:xfrm>
          <a:off x="152400" y="3428999"/>
          <a:ext cx="8784976" cy="2287467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784976"/>
              </a:tblGrid>
              <a:tr h="58878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车辆，车牌，车标结构化检测与识别</a:t>
                      </a:r>
                      <a:endParaRPr kumimoji="0" lang="en-US" altLang="zh-CN" sz="24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华文楷体" pitchFamily="2" charset="-122"/>
                        <a:ea typeface="华文楷体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143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b="0" u="sng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华文行楷" pitchFamily="2" charset="-122"/>
                          <a:ea typeface="华文行楷" pitchFamily="2" charset="-122"/>
                          <a:cs typeface="Times New Roman" panose="02020603050405020304" pitchFamily="18" charset="0"/>
                        </a:rPr>
                        <a:t>韩  红</a:t>
                      </a:r>
                      <a:endParaRPr kumimoji="0" lang="en-US" altLang="zh-CN" b="0" u="sng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华文行楷" pitchFamily="2" charset="-122"/>
                        <a:ea typeface="华文行楷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000" b="0" u="sng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b="0" u="none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  <a:hlinkClick r:id="rId2"/>
                        </a:rPr>
                        <a:t>hanh@mail.xidian.edu.cn</a:t>
                      </a:r>
                      <a:endParaRPr kumimoji="0" lang="en-US" altLang="zh-CN" b="0" u="none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843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华文行楷" pitchFamily="2" charset="-122"/>
                          <a:ea typeface="华文行楷" pitchFamily="2" charset="-122"/>
                          <a:cs typeface="Times New Roman" panose="02020603050405020304" pitchFamily="18" charset="0"/>
                        </a:rPr>
                        <a:t>西安电子科技大学</a:t>
                      </a:r>
                      <a:endParaRPr lang="en-US" altLang="zh-CN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华文行楷" pitchFamily="2" charset="-122"/>
                        <a:ea typeface="华文行楷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华文行楷" pitchFamily="2" charset="-122"/>
                          <a:ea typeface="华文行楷" pitchFamily="2" charset="-122"/>
                          <a:cs typeface="Times New Roman" panose="02020603050405020304" pitchFamily="18" charset="0"/>
                        </a:rPr>
                        <a:t>电子工程学院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华文行楷" pitchFamily="2" charset="-122"/>
                        <a:ea typeface="华文行楷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6316-2280-41D8-88CE-BA0EDB542DC9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Arrow 18"/>
          <p:cNvSpPr/>
          <p:nvPr/>
        </p:nvSpPr>
        <p:spPr>
          <a:xfrm>
            <a:off x="6145310" y="3962400"/>
            <a:ext cx="914400" cy="1524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静止摄像头环境下的应用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26110" y="3980330"/>
            <a:ext cx="914400" cy="1524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以城市道路上方架设的摄像头应用为例，利用不同的模块组合提供解决方案。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3" name="Picture 1" descr="C:\Users\elev245\AppData\Roaming\Tencent\Users\1877960\QQ\WinTemp\RichOle\4E82KXS8VNA49PQRP5F84]J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7110" y="2667000"/>
            <a:ext cx="1885950" cy="2752725"/>
          </a:xfrm>
          <a:prstGeom prst="rect">
            <a:avLst/>
          </a:prstGeom>
          <a:noFill/>
        </p:spPr>
      </p:pic>
      <p:sp>
        <p:nvSpPr>
          <p:cNvPr id="8" name="Cube 7"/>
          <p:cNvSpPr/>
          <p:nvPr/>
        </p:nvSpPr>
        <p:spPr>
          <a:xfrm flipH="1">
            <a:off x="4011710" y="3276600"/>
            <a:ext cx="1143000" cy="1524000"/>
          </a:xfrm>
          <a:prstGeom prst="cube">
            <a:avLst>
              <a:gd name="adj" fmla="val 79511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 flipH="1">
            <a:off x="5307110" y="3276600"/>
            <a:ext cx="1143000" cy="1524000"/>
          </a:xfrm>
          <a:prstGeom prst="cube">
            <a:avLst>
              <a:gd name="adj" fmla="val 795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 flipH="1">
            <a:off x="6526310" y="3276600"/>
            <a:ext cx="1143000" cy="1524000"/>
          </a:xfrm>
          <a:prstGeom prst="cube">
            <a:avLst>
              <a:gd name="adj" fmla="val 795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3073" idx="3"/>
          </p:cNvCxnSpPr>
          <p:nvPr/>
        </p:nvCxnSpPr>
        <p:spPr>
          <a:xfrm flipV="1">
            <a:off x="3383060" y="4033838"/>
            <a:ext cx="1085850" cy="0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21310" y="4953000"/>
            <a:ext cx="914400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预处理</a:t>
            </a:r>
            <a:endParaRPr lang="en-US" dirty="0"/>
          </a:p>
        </p:txBody>
      </p:sp>
      <p:sp>
        <p:nvSpPr>
          <p:cNvPr id="21" name="Left Brace 20"/>
          <p:cNvSpPr/>
          <p:nvPr/>
        </p:nvSpPr>
        <p:spPr>
          <a:xfrm>
            <a:off x="4930595" y="2998696"/>
            <a:ext cx="268940" cy="4952999"/>
          </a:xfrm>
          <a:prstGeom prst="leftBrace">
            <a:avLst>
              <a:gd name="adj1" fmla="val 25000"/>
              <a:gd name="adj2" fmla="val 50000"/>
            </a:avLst>
          </a:prstGeom>
          <a:ln w="22225">
            <a:solidFill>
              <a:srgbClr val="C0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08720" y="5611900"/>
            <a:ext cx="4858880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背景固定，可通过提取光流确定检测框的位置。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95685" y="4953000"/>
            <a:ext cx="1143000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车体识别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87990" y="4953000"/>
            <a:ext cx="1165410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车牌识别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/>
          <p:cNvSpPr/>
          <p:nvPr/>
        </p:nvSpPr>
        <p:spPr>
          <a:xfrm>
            <a:off x="5734050" y="3854820"/>
            <a:ext cx="914400" cy="1524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514850" y="3872750"/>
            <a:ext cx="914400" cy="1524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停车场管理系统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在此，以停车场管理系统为例，利用我们的模块搭建智能监控系统。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49" name="Picture 1" descr="C:\Users\elev245\AppData\Roaming\Tencent\Users\1877960\QQ\WinTemp\RichOle\CK1F69}WM$2D))O$NV}~XV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140" y="3169010"/>
            <a:ext cx="2506669" cy="1524000"/>
          </a:xfrm>
          <a:prstGeom prst="rect">
            <a:avLst/>
          </a:prstGeom>
          <a:noFill/>
        </p:spPr>
      </p:pic>
      <p:sp>
        <p:nvSpPr>
          <p:cNvPr id="8" name="Cube 7"/>
          <p:cNvSpPr/>
          <p:nvPr/>
        </p:nvSpPr>
        <p:spPr>
          <a:xfrm flipH="1">
            <a:off x="3765190" y="3276600"/>
            <a:ext cx="1143000" cy="1524000"/>
          </a:xfrm>
          <a:prstGeom prst="cube">
            <a:avLst>
              <a:gd name="adj" fmla="val 79511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 flipH="1">
            <a:off x="5060590" y="3276600"/>
            <a:ext cx="1143000" cy="1524000"/>
          </a:xfrm>
          <a:prstGeom prst="cube">
            <a:avLst>
              <a:gd name="adj" fmla="val 795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 flipH="1">
            <a:off x="6279790" y="3276600"/>
            <a:ext cx="1143000" cy="1524000"/>
          </a:xfrm>
          <a:prstGeom prst="cube">
            <a:avLst>
              <a:gd name="adj" fmla="val 795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74790" y="4953000"/>
            <a:ext cx="914400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预处理</a:t>
            </a:r>
            <a:endParaRPr lang="en-US" dirty="0"/>
          </a:p>
        </p:txBody>
      </p:sp>
      <p:sp>
        <p:nvSpPr>
          <p:cNvPr id="12" name="Left Brace 11"/>
          <p:cNvSpPr/>
          <p:nvPr/>
        </p:nvSpPr>
        <p:spPr>
          <a:xfrm>
            <a:off x="4684075" y="2998696"/>
            <a:ext cx="268940" cy="4952999"/>
          </a:xfrm>
          <a:prstGeom prst="leftBrace">
            <a:avLst>
              <a:gd name="adj1" fmla="val 25000"/>
              <a:gd name="adj2" fmla="val 50000"/>
            </a:avLst>
          </a:prstGeom>
          <a:ln w="22225">
            <a:solidFill>
              <a:srgbClr val="C0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57400" y="5611900"/>
            <a:ext cx="5517790" cy="64633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背景固定，单车通行，差分即可提取车体区域，进而确定车牌和车标检测框的位置。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49165" y="4953000"/>
            <a:ext cx="1143000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车牌识别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41470" y="4953000"/>
            <a:ext cx="1165410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车标识别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971800" y="3926258"/>
            <a:ext cx="1085850" cy="0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平安城市监控网络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因为车辆的颜色，车牌和车标可以唯一确定车辆，通过对不同路口的监控信息处理，可以实现对车辆的匹配，无需人工进行确认。</a:t>
            </a:r>
            <a:endParaRPr lang="en-US" altLang="zh-CN" dirty="0" smtClean="0"/>
          </a:p>
        </p:txBody>
      </p:sp>
      <p:pic>
        <p:nvPicPr>
          <p:cNvPr id="28676" name="Picture 4" descr="D:\学生\徐志敏\paper\paper\搜狗截图201412142258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962400"/>
            <a:ext cx="3253242" cy="1829056"/>
          </a:xfrm>
          <a:prstGeom prst="rect">
            <a:avLst/>
          </a:prstGeom>
          <a:noFill/>
        </p:spPr>
      </p:pic>
      <p:pic>
        <p:nvPicPr>
          <p:cNvPr id="28677" name="Picture 5" descr="D:\学生\徐志敏\paper\paper\搜狗截图201412142252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962400"/>
            <a:ext cx="3253242" cy="1829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目前正在实现中的模块</a:t>
            </a:r>
            <a:r>
              <a:rPr lang="en-US" altLang="zh-C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行人检测与车体检测的公用模块</a:t>
            </a:r>
            <a:endParaRPr lang="en-US" altLang="zh-CN" dirty="0" smtClean="0"/>
          </a:p>
          <a:p>
            <a:r>
              <a:rPr lang="zh-CN" altLang="en-US" dirty="0" smtClean="0"/>
              <a:t>适合于不同环境条件的预处理模块</a:t>
            </a:r>
            <a:endParaRPr lang="en-US" altLang="zh-CN" dirty="0" smtClean="0"/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SOA</a:t>
            </a:r>
            <a:r>
              <a:rPr lang="zh-CN" altLang="en-US" dirty="0" smtClean="0"/>
              <a:t>架构对应的模块结构化</a:t>
            </a:r>
            <a:endParaRPr lang="en-US" altLang="zh-CN" dirty="0" smtClean="0"/>
          </a:p>
          <a:p>
            <a:endParaRPr lang="en-US" dirty="0" smtClean="0"/>
          </a:p>
          <a:p>
            <a:pPr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目标：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提供各类算法模块，通过模块间的组合，针对不同的复杂环境，提出解决方案。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视频演示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8800" y="2743200"/>
            <a:ext cx="592723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US" altLang="zh-CN" sz="8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Edwardian Script ITC" panose="030303020407070D0804" pitchFamily="66" charset="0"/>
              </a:rPr>
              <a:t>Questions</a:t>
            </a:r>
            <a:r>
              <a:rPr lang="zh-CN" altLang="en-US" sz="8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Edwardian Script ITC" panose="030303020407070D0804" pitchFamily="66" charset="0"/>
              </a:rPr>
              <a:t>？</a:t>
            </a:r>
            <a:endParaRPr lang="en-US" sz="8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8800" y="2667000"/>
            <a:ext cx="592723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US" sz="8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Edwardian Script ITC" panose="030303020407070D0804" pitchFamily="66" charset="0"/>
              </a:rPr>
              <a:t>Thank you!</a:t>
            </a:r>
            <a:endParaRPr lang="en-US" sz="8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道路车辆检测与识别</a:t>
            </a:r>
            <a:endParaRPr lang="en-US" altLang="zh-CN" dirty="0" smtClean="0"/>
          </a:p>
          <a:p>
            <a:r>
              <a:rPr lang="zh-CN" altLang="en-US" dirty="0" smtClean="0"/>
              <a:t>检测与识别平台的模块化组成</a:t>
            </a:r>
            <a:endParaRPr lang="en-US" altLang="zh-CN" dirty="0" smtClean="0"/>
          </a:p>
          <a:p>
            <a:r>
              <a:rPr lang="zh-CN" altLang="en-US" dirty="0" smtClean="0"/>
              <a:t>车体检测与识别网络</a:t>
            </a:r>
            <a:endParaRPr lang="en-US" altLang="zh-CN" dirty="0" smtClean="0"/>
          </a:p>
          <a:p>
            <a:r>
              <a:rPr lang="zh-CN" altLang="en-US" dirty="0" smtClean="0"/>
              <a:t>车牌检测与识别模块</a:t>
            </a:r>
            <a:endParaRPr lang="en-US" altLang="zh-CN" dirty="0" smtClean="0"/>
          </a:p>
          <a:p>
            <a:r>
              <a:rPr lang="zh-CN" altLang="en-US" dirty="0" smtClean="0"/>
              <a:t>车标检测与识别模块</a:t>
            </a:r>
            <a:endParaRPr lang="en-US" altLang="zh-CN" dirty="0" smtClean="0"/>
          </a:p>
          <a:p>
            <a:r>
              <a:rPr lang="zh-CN" altLang="en-US" dirty="0" smtClean="0"/>
              <a:t>适用于不同环境要求的模块化解决方案</a:t>
            </a:r>
            <a:endParaRPr lang="en-US" altLang="zh-CN" dirty="0" smtClean="0"/>
          </a:p>
          <a:p>
            <a:endParaRPr lang="en-US" sz="440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A12D-F3D3-4253-8BAC-925CAD858D04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车辆检测与识别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1752600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目的：通过车辆的车体颜色，车牌信息与车标信息唯一确定车辆。其中包括车体，车牌，车标的定位与识别。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3F62-BC16-48A5-A3E5-FF536B2A6343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429000"/>
            <a:ext cx="4876800" cy="27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深度学习与传统学习方法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040188" cy="639762"/>
          </a:xfrm>
        </p:spPr>
        <p:txBody>
          <a:bodyPr/>
          <a:lstStyle/>
          <a:p>
            <a:r>
              <a:rPr lang="zh-CN" altLang="en-US" dirty="0" smtClean="0"/>
              <a:t>深度学习方法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57200" y="1858962"/>
            <a:ext cx="4040188" cy="1863725"/>
          </a:xfrm>
        </p:spPr>
        <p:txBody>
          <a:bodyPr/>
          <a:lstStyle/>
          <a:p>
            <a:r>
              <a:rPr lang="zh-CN" altLang="en-US" dirty="0" smtClean="0"/>
              <a:t>通过学习提取特征</a:t>
            </a:r>
            <a:endParaRPr lang="en-US" altLang="zh-CN" dirty="0" smtClean="0"/>
          </a:p>
          <a:p>
            <a:r>
              <a:rPr lang="zh-CN" altLang="en-US" dirty="0" smtClean="0"/>
              <a:t>层次化处理</a:t>
            </a:r>
            <a:endParaRPr lang="en-US" altLang="zh-CN" dirty="0" smtClean="0"/>
          </a:p>
          <a:p>
            <a:r>
              <a:rPr lang="zh-CN" altLang="en-US" dirty="0" smtClean="0"/>
              <a:t>稳定可靠</a:t>
            </a:r>
            <a:endParaRPr lang="en-US" altLang="zh-CN" dirty="0" smtClean="0"/>
          </a:p>
          <a:p>
            <a:r>
              <a:rPr lang="zh-CN" altLang="en-US" dirty="0" smtClean="0"/>
              <a:t>针对大数据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645025" y="1219200"/>
            <a:ext cx="4041775" cy="639762"/>
          </a:xfrm>
        </p:spPr>
        <p:txBody>
          <a:bodyPr/>
          <a:lstStyle/>
          <a:p>
            <a:r>
              <a:rPr lang="zh-CN" altLang="en-US" dirty="0" smtClean="0"/>
              <a:t>传统学习方法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1858962"/>
            <a:ext cx="4041775" cy="1787525"/>
          </a:xfrm>
        </p:spPr>
        <p:txBody>
          <a:bodyPr/>
          <a:lstStyle/>
          <a:p>
            <a:r>
              <a:rPr lang="zh-CN" altLang="en-US" dirty="0" smtClean="0"/>
              <a:t>受人工设计的影响大</a:t>
            </a:r>
            <a:endParaRPr lang="en-US" altLang="zh-CN" dirty="0" smtClean="0"/>
          </a:p>
          <a:p>
            <a:r>
              <a:rPr lang="zh-CN" altLang="en-US" dirty="0" smtClean="0"/>
              <a:t>采用滑窗处理，速度慢</a:t>
            </a:r>
            <a:endParaRPr lang="en-US" altLang="zh-CN" dirty="0" smtClean="0"/>
          </a:p>
          <a:p>
            <a:r>
              <a:rPr lang="zh-CN" altLang="en-US" dirty="0" smtClean="0"/>
              <a:t>数据量较大时会出现过拟合等状况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3733800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endParaRPr lang="en-US" altLang="zh-CN" b="1" dirty="0" smtClean="0">
              <a:ln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r>
              <a:rPr lang="zh-CN" altLang="en-US" sz="2400" b="1" dirty="0" smtClean="0">
                <a:solidFill>
                  <a:srgbClr val="C00000"/>
                </a:solidFill>
              </a:rPr>
              <a:t>主要技术指标</a:t>
            </a:r>
            <a:r>
              <a:rPr lang="zh-CN" altLang="en-US" sz="2000" dirty="0" smtClean="0">
                <a:solidFill>
                  <a:srgbClr val="C00000"/>
                </a:solidFill>
              </a:rPr>
              <a:t>：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时间复杂度：广角</a:t>
            </a:r>
            <a:r>
              <a:rPr lang="en-US" sz="2000" dirty="0" smtClean="0"/>
              <a:t>1920*1080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p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，动态摄像头（如行车记录仪），城市路况复杂的情况下，车体检测耗时较长，使用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CPU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约为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2s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，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GPU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约为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0.5s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；车牌识别约耗时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0.6s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，车标识别约耗时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0.6s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。远远低于传统的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HOG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等方法。</a:t>
            </a:r>
            <a:endParaRPr lang="en-US" altLang="zh-CN" sz="20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识别精度（</a:t>
            </a:r>
            <a:r>
              <a:rPr lang="en-US" altLang="zh-CN" sz="2000" dirty="0" err="1" smtClean="0">
                <a:solidFill>
                  <a:schemeClr val="accent2">
                    <a:lumMod val="75000"/>
                  </a:schemeClr>
                </a:solidFill>
              </a:rPr>
              <a:t>mAP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）：车体约为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93.08</a:t>
            </a:r>
            <a:r>
              <a:rPr lang="en-US" altLang="en-US" sz="2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，车牌约为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94.83% 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，车标约为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94.09% 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。</a:t>
            </a:r>
            <a:r>
              <a:rPr lang="en-US" altLang="en-US" sz="2000" dirty="0" smtClean="0">
                <a:solidFill>
                  <a:schemeClr val="accent2">
                    <a:lumMod val="75000"/>
                  </a:schemeClr>
                </a:solidFill>
              </a:rPr>
              <a:t>                         </a:t>
            </a:r>
          </a:p>
          <a:p>
            <a:endParaRPr lang="en-US" b="1" dirty="0">
              <a:ln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检测与识别平台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车体检测模块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车辆检测与识别平台模块一：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A972-E664-4E4E-B548-AB84EB43A435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pic>
        <p:nvPicPr>
          <p:cNvPr id="10" name="图片 2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000">
            <a:off x="3301241" y="4347808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1" name="图片 2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000">
            <a:off x="3301241" y="4113774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2" name="Picture 2" descr="C:\Users\elev245\AppData\Roaming\Tencent\Users\1877960\QQ\WinTemp\RichOle\~NET~TEWFK7A4LM_Q[[`ER6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560000">
            <a:off x="3301241" y="3879739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13" name="Picture 1" descr="C:\Users\elev245\AppData\Roaming\Tencent\Users\1877960\QQ\WinTemp\RichOle\K{Z[{MS@O7Z4BORA6[}XND7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560000">
            <a:off x="3301241" y="3066028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sp>
        <p:nvSpPr>
          <p:cNvPr id="14" name="Cube 13"/>
          <p:cNvSpPr/>
          <p:nvPr/>
        </p:nvSpPr>
        <p:spPr>
          <a:xfrm flipH="1">
            <a:off x="4299309" y="2674196"/>
            <a:ext cx="640080" cy="2057400"/>
          </a:xfrm>
          <a:prstGeom prst="cube">
            <a:avLst>
              <a:gd name="adj" fmla="val 875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142929" y="2559896"/>
            <a:ext cx="2791271" cy="22098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398096"/>
            <a:ext cx="1818409" cy="1021219"/>
          </a:xfrm>
          <a:prstGeom prst="rect">
            <a:avLst/>
          </a:prstGeom>
        </p:spPr>
      </p:pic>
      <p:pic>
        <p:nvPicPr>
          <p:cNvPr id="75" name="图片 23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000">
            <a:off x="3301241" y="2831993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76" name="图片 2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000">
            <a:off x="3301241" y="2597958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sp>
        <p:nvSpPr>
          <p:cNvPr id="77" name="右箭头 223"/>
          <p:cNvSpPr/>
          <p:nvPr/>
        </p:nvSpPr>
        <p:spPr>
          <a:xfrm>
            <a:off x="2889990" y="3694016"/>
            <a:ext cx="381000" cy="30480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196"/>
          <p:cNvCxnSpPr/>
          <p:nvPr/>
        </p:nvCxnSpPr>
        <p:spPr>
          <a:xfrm>
            <a:off x="3962400" y="3017752"/>
            <a:ext cx="1805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198"/>
          <p:cNvCxnSpPr/>
          <p:nvPr/>
        </p:nvCxnSpPr>
        <p:spPr>
          <a:xfrm>
            <a:off x="3958424" y="3270208"/>
            <a:ext cx="1805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199"/>
          <p:cNvCxnSpPr/>
          <p:nvPr/>
        </p:nvCxnSpPr>
        <p:spPr>
          <a:xfrm>
            <a:off x="3951180" y="4061938"/>
            <a:ext cx="1805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200"/>
          <p:cNvCxnSpPr/>
          <p:nvPr/>
        </p:nvCxnSpPr>
        <p:spPr>
          <a:xfrm>
            <a:off x="3954448" y="4316472"/>
            <a:ext cx="1805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图片 25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7068422" y="2970495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10" name="图片 2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7067825" y="2777406"/>
            <a:ext cx="636038" cy="539496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111" name="图片 2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7068835" y="2546667"/>
            <a:ext cx="629689" cy="540328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cxnSp>
        <p:nvCxnSpPr>
          <p:cNvPr id="112" name="直接箭头连接符 227"/>
          <p:cNvCxnSpPr/>
          <p:nvPr/>
        </p:nvCxnSpPr>
        <p:spPr>
          <a:xfrm>
            <a:off x="6934200" y="3245696"/>
            <a:ext cx="128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227"/>
          <p:cNvCxnSpPr/>
          <p:nvPr/>
        </p:nvCxnSpPr>
        <p:spPr>
          <a:xfrm>
            <a:off x="6934200" y="4388696"/>
            <a:ext cx="152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图片 2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7083382" y="3918767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15" name="Picture 1" descr="C:\Users\elev245\AppData\Roaming\Tencent\Users\1877960\QQ\WinTemp\RichOle\K{Z[{MS@O7Z4BORA6[}XND7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400000">
            <a:off x="7083382" y="4147366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16" name="Picture 2" descr="C:\Users\elev245\AppData\Roaming\Tencent\Users\1877960\QQ\WinTemp\RichOle\~NET~TEWFK7A4LM_Q[[`ER6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400000">
            <a:off x="7083382" y="4375965"/>
            <a:ext cx="630936" cy="53949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18" name="Rectangle 117"/>
          <p:cNvSpPr/>
          <p:nvPr/>
        </p:nvSpPr>
        <p:spPr>
          <a:xfrm>
            <a:off x="3361680" y="3550496"/>
            <a:ext cx="343364" cy="369332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24" name="Cube 123"/>
          <p:cNvSpPr/>
          <p:nvPr/>
        </p:nvSpPr>
        <p:spPr>
          <a:xfrm flipH="1">
            <a:off x="5151120" y="2678668"/>
            <a:ext cx="640080" cy="2057400"/>
          </a:xfrm>
          <a:prstGeom prst="cube">
            <a:avLst>
              <a:gd name="adj" fmla="val 875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/>
          <p:cNvSpPr/>
          <p:nvPr/>
        </p:nvSpPr>
        <p:spPr>
          <a:xfrm flipH="1">
            <a:off x="6019800" y="2669703"/>
            <a:ext cx="640080" cy="2057400"/>
          </a:xfrm>
          <a:prstGeom prst="cube">
            <a:avLst>
              <a:gd name="adj" fmla="val 875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4724400" y="4812268"/>
            <a:ext cx="16002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多层卷积网络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3581400" y="5638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模块一：车体检测模块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检测框的生成</a:t>
            </a:r>
            <a:r>
              <a:rPr lang="en-US" altLang="zh-CN" dirty="0" smtClean="0"/>
              <a:t>—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300fps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     原始检测框分布</a:t>
            </a:r>
            <a:r>
              <a:rPr lang="en-US" altLang="zh-CN" dirty="0" smtClean="0"/>
              <a:t>(</a:t>
            </a:r>
            <a:r>
              <a:rPr lang="zh-CN" altLang="en-US" dirty="0" smtClean="0"/>
              <a:t>数千个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            修剪后检测框</a:t>
            </a:r>
            <a:r>
              <a:rPr lang="en-US" altLang="zh-CN" dirty="0" smtClean="0"/>
              <a:t>(</a:t>
            </a:r>
            <a:r>
              <a:rPr lang="zh-CN" altLang="en-US" dirty="0" smtClean="0"/>
              <a:t>数十个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685" y="2743200"/>
            <a:ext cx="4388572" cy="246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100" y="2743200"/>
            <a:ext cx="4388572" cy="246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检测与识别平台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车牌检测模块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车辆检测与识别平台模块二：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A972-E664-4E4E-B548-AB84EB43A435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4586237" y="4659868"/>
            <a:ext cx="16002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多层卷积网络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3124200" y="5638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模块二：车牌检测与识别模块</a:t>
            </a:r>
            <a:endParaRPr lang="en-US" dirty="0"/>
          </a:p>
        </p:txBody>
      </p:sp>
      <p:sp>
        <p:nvSpPr>
          <p:cNvPr id="34" name="Cube 33"/>
          <p:cNvSpPr/>
          <p:nvPr/>
        </p:nvSpPr>
        <p:spPr>
          <a:xfrm flipH="1">
            <a:off x="5589833" y="2926095"/>
            <a:ext cx="762000" cy="1371600"/>
          </a:xfrm>
          <a:prstGeom prst="cube">
            <a:avLst>
              <a:gd name="adj" fmla="val 795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 flipH="1">
            <a:off x="4462670" y="2926095"/>
            <a:ext cx="762000" cy="1371600"/>
          </a:xfrm>
          <a:prstGeom prst="cube">
            <a:avLst>
              <a:gd name="adj" fmla="val 795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129037" y="2849895"/>
            <a:ext cx="2362200" cy="16372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2902516" y="3220671"/>
            <a:ext cx="1080000" cy="362011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51" name="图片 2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2901917" y="4136884"/>
            <a:ext cx="1080000" cy="360000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52" name="图片 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2901917" y="3043049"/>
            <a:ext cx="1080000" cy="360000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53" name="图片 29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2901917" y="2841484"/>
            <a:ext cx="1080000" cy="360000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54" name="图片 18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9637" y="3114889"/>
            <a:ext cx="1260000" cy="1080000"/>
          </a:xfrm>
          <a:prstGeom prst="rect">
            <a:avLst/>
          </a:prstGeom>
        </p:spPr>
      </p:pic>
      <p:sp>
        <p:nvSpPr>
          <p:cNvPr id="57" name="文本框 216"/>
          <p:cNvSpPr txBox="1"/>
          <p:nvPr/>
        </p:nvSpPr>
        <p:spPr>
          <a:xfrm>
            <a:off x="3070929" y="3563779"/>
            <a:ext cx="677108" cy="3973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 smtClean="0"/>
              <a:t>…</a:t>
            </a:r>
            <a:endParaRPr lang="zh-CN" altLang="en-US" sz="3200" dirty="0"/>
          </a:p>
        </p:txBody>
      </p:sp>
      <p:sp>
        <p:nvSpPr>
          <p:cNvPr id="58" name="文本框 272"/>
          <p:cNvSpPr txBox="1"/>
          <p:nvPr/>
        </p:nvSpPr>
        <p:spPr>
          <a:xfrm>
            <a:off x="3443237" y="4020979"/>
            <a:ext cx="34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5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60" name="图片 2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2911807" y="3849568"/>
            <a:ext cx="1080000" cy="363104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7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6690431" y="2914885"/>
            <a:ext cx="1080000" cy="36310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72" name="Right Arrow 71"/>
          <p:cNvSpPr/>
          <p:nvPr/>
        </p:nvSpPr>
        <p:spPr>
          <a:xfrm>
            <a:off x="2561651" y="3451719"/>
            <a:ext cx="381000" cy="45720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6690106" y="3951626"/>
            <a:ext cx="1080000" cy="362011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78" name="图片 2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6689507" y="4145709"/>
            <a:ext cx="1080000" cy="360000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79" name="图片 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6689507" y="3759555"/>
            <a:ext cx="1080000" cy="360000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pic>
        <p:nvPicPr>
          <p:cNvPr id="84" name="图片 29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92060">
            <a:off x="6689507" y="3567484"/>
            <a:ext cx="1080000" cy="360000"/>
          </a:xfrm>
          <a:prstGeom prst="rect">
            <a:avLst/>
          </a:prstGeom>
          <a:scene3d>
            <a:camera prst="isometricRightUp"/>
            <a:lightRig rig="threePt" dir="t"/>
          </a:scene3d>
          <a:sp3d z="-6350"/>
        </p:spPr>
      </p:pic>
      <p:cxnSp>
        <p:nvCxnSpPr>
          <p:cNvPr id="88" name="Straight Arrow Connector 87"/>
          <p:cNvCxnSpPr/>
          <p:nvPr/>
        </p:nvCxnSpPr>
        <p:spPr>
          <a:xfrm>
            <a:off x="3976637" y="3182779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976637" y="3487579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976637" y="3792379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3976637" y="4124074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491237" y="3191739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6491237" y="4020979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检测与识别平台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车标识别模块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车辆检测与识别平台模块三：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A972-E664-4E4E-B548-AB84EB43A435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3733800" y="4724400"/>
            <a:ext cx="16002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多层卷积网络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3581400" y="5638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模块三：车标识别模块</a:t>
            </a:r>
            <a:endParaRPr lang="en-US" dirty="0"/>
          </a:p>
        </p:txBody>
      </p:sp>
      <p:sp>
        <p:nvSpPr>
          <p:cNvPr id="34" name="Cube 33"/>
          <p:cNvSpPr/>
          <p:nvPr/>
        </p:nvSpPr>
        <p:spPr>
          <a:xfrm flipH="1">
            <a:off x="3738570" y="3022186"/>
            <a:ext cx="762000" cy="1371600"/>
          </a:xfrm>
          <a:prstGeom prst="cube">
            <a:avLst>
              <a:gd name="adj" fmla="val 795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 flipH="1">
            <a:off x="4682055" y="3022186"/>
            <a:ext cx="762000" cy="1371600"/>
          </a:xfrm>
          <a:prstGeom prst="cube">
            <a:avLst>
              <a:gd name="adj" fmla="val 795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638800" y="30480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357570" y="2882486"/>
            <a:ext cx="2281230" cy="1752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图片 2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3441870"/>
            <a:ext cx="1030473" cy="947796"/>
          </a:xfrm>
          <a:prstGeom prst="rect">
            <a:avLst/>
          </a:prstGeom>
        </p:spPr>
      </p:pic>
      <p:pic>
        <p:nvPicPr>
          <p:cNvPr id="63" name="图片 28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362953">
            <a:off x="2502071" y="4272019"/>
            <a:ext cx="446717" cy="44311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4" name="图片 28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362953">
            <a:off x="2502071" y="3735896"/>
            <a:ext cx="446717" cy="44311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5" name="图片 67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" r="52132" b="-8201"/>
          <a:stretch/>
        </p:blipFill>
        <p:spPr>
          <a:xfrm rot="2362953">
            <a:off x="2509429" y="3459306"/>
            <a:ext cx="432000" cy="43200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6" name="图片 65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95" r="39030"/>
          <a:stretch/>
        </p:blipFill>
        <p:spPr>
          <a:xfrm rot="2362953">
            <a:off x="2502071" y="3171597"/>
            <a:ext cx="446717" cy="44311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362953">
            <a:off x="2489042" y="2871117"/>
            <a:ext cx="472775" cy="45589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68" name="右箭头 287"/>
          <p:cNvSpPr/>
          <p:nvPr/>
        </p:nvSpPr>
        <p:spPr>
          <a:xfrm>
            <a:off x="2103705" y="3763490"/>
            <a:ext cx="319837" cy="304800"/>
          </a:xfrm>
          <a:prstGeom prst="rightArrow">
            <a:avLst>
              <a:gd name="adj1" fmla="val 50000"/>
              <a:gd name="adj2" fmla="val 4805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288"/>
          <p:cNvSpPr txBox="1"/>
          <p:nvPr/>
        </p:nvSpPr>
        <p:spPr>
          <a:xfrm>
            <a:off x="2359218" y="4068290"/>
            <a:ext cx="677108" cy="3973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 smtClean="0"/>
              <a:t>…</a:t>
            </a:r>
            <a:endParaRPr lang="zh-CN" altLang="en-US" sz="3200" dirty="0"/>
          </a:p>
        </p:txBody>
      </p:sp>
      <p:cxnSp>
        <p:nvCxnSpPr>
          <p:cNvPr id="87" name="直接箭头连接符 298"/>
          <p:cNvCxnSpPr/>
          <p:nvPr/>
        </p:nvCxnSpPr>
        <p:spPr>
          <a:xfrm>
            <a:off x="3029433" y="3080187"/>
            <a:ext cx="280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299"/>
          <p:cNvCxnSpPr/>
          <p:nvPr/>
        </p:nvCxnSpPr>
        <p:spPr>
          <a:xfrm>
            <a:off x="3029433" y="3352954"/>
            <a:ext cx="280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300"/>
          <p:cNvCxnSpPr/>
          <p:nvPr/>
        </p:nvCxnSpPr>
        <p:spPr>
          <a:xfrm>
            <a:off x="3029433" y="3629767"/>
            <a:ext cx="280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301"/>
          <p:cNvCxnSpPr/>
          <p:nvPr/>
        </p:nvCxnSpPr>
        <p:spPr>
          <a:xfrm>
            <a:off x="3029433" y="3900141"/>
            <a:ext cx="280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302"/>
          <p:cNvCxnSpPr/>
          <p:nvPr/>
        </p:nvCxnSpPr>
        <p:spPr>
          <a:xfrm>
            <a:off x="3029433" y="4459365"/>
            <a:ext cx="280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638800" y="3352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638800" y="36576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5638800" y="39624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638800" y="4495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5676436" y="4038600"/>
            <a:ext cx="343364" cy="369332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6352110" y="3962400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907810" y="3450821"/>
            <a:ext cx="439006" cy="732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904763" y="3230093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906175" y="3226984"/>
            <a:ext cx="450141" cy="74441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6351749" y="3657600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5907449" y="3146021"/>
            <a:ext cx="439006" cy="732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911717" y="2924328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5905814" y="2925359"/>
            <a:ext cx="450141" cy="74441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341177" y="4261914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896877" y="3750335"/>
            <a:ext cx="439006" cy="732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893830" y="3523669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895242" y="3526498"/>
            <a:ext cx="450141" cy="74441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325680" y="4561428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881380" y="4049849"/>
            <a:ext cx="439006" cy="732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878333" y="3829121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879745" y="3826012"/>
            <a:ext cx="450141" cy="74441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6310346" y="5105400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868779" y="4601136"/>
            <a:ext cx="439006" cy="732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873047" y="4373093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5869435" y="4369984"/>
            <a:ext cx="450141" cy="74441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7077635" y="4267200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629519" y="3758727"/>
            <a:ext cx="439006" cy="732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6626472" y="3537999"/>
            <a:ext cx="0" cy="228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6627884" y="3534890"/>
            <a:ext cx="450141" cy="74441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096000" y="3352800"/>
            <a:ext cx="753425" cy="63929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096000" y="3657600"/>
            <a:ext cx="753425" cy="33449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096000" y="3962400"/>
            <a:ext cx="753425" cy="2969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6096000" y="3992090"/>
            <a:ext cx="753425" cy="27511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6096000" y="3992090"/>
            <a:ext cx="753425" cy="88471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5997094" y="4396260"/>
            <a:ext cx="343364" cy="369332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154" name="Picture 67" descr="D:\学生\徐志敏\paper\results\logo_src\logo_src\Audi00012_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2800" y="3200400"/>
            <a:ext cx="418962" cy="152954"/>
          </a:xfrm>
          <a:prstGeom prst="rect">
            <a:avLst/>
          </a:prstGeom>
          <a:noFill/>
        </p:spPr>
      </p:pic>
      <p:pic>
        <p:nvPicPr>
          <p:cNvPr id="155" name="Picture 68" descr="D:\学生\徐志敏\paper\results\logo_src\logo_src\Benz00002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62800" y="2438400"/>
            <a:ext cx="197843" cy="212806"/>
          </a:xfrm>
          <a:prstGeom prst="rect">
            <a:avLst/>
          </a:prstGeom>
          <a:noFill/>
        </p:spPr>
      </p:pic>
      <p:pic>
        <p:nvPicPr>
          <p:cNvPr id="156" name="Picture 71" descr="D:\学生\徐志敏\paper\results\logo_src\logo_src\BYD00016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2667000"/>
            <a:ext cx="304246" cy="184542"/>
          </a:xfrm>
          <a:prstGeom prst="rect">
            <a:avLst/>
          </a:prstGeom>
          <a:noFill/>
        </p:spPr>
      </p:pic>
      <p:pic>
        <p:nvPicPr>
          <p:cNvPr id="157" name="Picture 72" descr="D:\学生\徐志敏\paper\results\logo_src\logo_src\Chevrolet00030_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39000" y="3962400"/>
            <a:ext cx="365760" cy="144642"/>
          </a:xfrm>
          <a:prstGeom prst="rect">
            <a:avLst/>
          </a:prstGeom>
          <a:noFill/>
        </p:spPr>
      </p:pic>
      <p:pic>
        <p:nvPicPr>
          <p:cNvPr id="158" name="Picture 75" descr="D:\学生\徐志敏\paper\results\logo_src\logo_src\Honda00024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193556" y="2911395"/>
            <a:ext cx="334172" cy="244394"/>
          </a:xfrm>
          <a:prstGeom prst="rect">
            <a:avLst/>
          </a:prstGeom>
          <a:noFill/>
        </p:spPr>
      </p:pic>
      <p:pic>
        <p:nvPicPr>
          <p:cNvPr id="159" name="Picture 76" descr="D:\学生\徐志敏\paper\results\logo_src\logo_src\Hyundai00003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9000" y="4160520"/>
            <a:ext cx="360772" cy="182880"/>
          </a:xfrm>
          <a:prstGeom prst="rect">
            <a:avLst/>
          </a:prstGeom>
          <a:noFill/>
        </p:spPr>
      </p:pic>
      <p:pic>
        <p:nvPicPr>
          <p:cNvPr id="160" name="Picture 80" descr="D:\学生\徐志敏\paper\results\logo_src\logo_src\MAZDA00009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39000" y="3429000"/>
            <a:ext cx="244394" cy="202830"/>
          </a:xfrm>
          <a:prstGeom prst="rect">
            <a:avLst/>
          </a:prstGeom>
          <a:noFill/>
        </p:spPr>
      </p:pic>
      <p:pic>
        <p:nvPicPr>
          <p:cNvPr id="161" name="Picture 81" descr="D:\学生\徐志敏\paper\results\logo_src\logo_src\Mitsubishi00006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9000" y="4392705"/>
            <a:ext cx="244394" cy="199506"/>
          </a:xfrm>
          <a:prstGeom prst="rect">
            <a:avLst/>
          </a:prstGeom>
          <a:noFill/>
        </p:spPr>
      </p:pic>
      <p:pic>
        <p:nvPicPr>
          <p:cNvPr id="162" name="Picture 84" descr="D:\学生\徐志敏\paper\results\logo_src\logo_src\Skoda00099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63759" y="3715870"/>
            <a:ext cx="212806" cy="212806"/>
          </a:xfrm>
          <a:prstGeom prst="rect">
            <a:avLst/>
          </a:prstGeom>
          <a:noFill/>
        </p:spPr>
      </p:pic>
      <p:pic>
        <p:nvPicPr>
          <p:cNvPr id="163" name="Picture 85" descr="D:\学生\徐志敏\paper\results\logo_src\logo_src\Suzuki00003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239000" y="4572000"/>
            <a:ext cx="212806" cy="231094"/>
          </a:xfrm>
          <a:prstGeom prst="rect">
            <a:avLst/>
          </a:prstGeom>
          <a:noFill/>
        </p:spPr>
      </p:pic>
      <p:sp>
        <p:nvSpPr>
          <p:cNvPr id="164" name="文本框 288"/>
          <p:cNvSpPr txBox="1"/>
          <p:nvPr/>
        </p:nvSpPr>
        <p:spPr>
          <a:xfrm>
            <a:off x="7086600" y="4876800"/>
            <a:ext cx="677108" cy="3973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 smtClean="0"/>
              <a:t>…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D:\学生\徐志敏\paper\paper\showpl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819400"/>
            <a:ext cx="3475205" cy="1348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训练样本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从实拍视频中收集了</a:t>
            </a:r>
            <a:r>
              <a:rPr lang="en-US" altLang="zh-CN" dirty="0" smtClean="0"/>
              <a:t>13926</a:t>
            </a:r>
            <a:r>
              <a:rPr lang="zh-CN" altLang="en-US" dirty="0" smtClean="0"/>
              <a:t>个不同类型的车的样本，</a:t>
            </a:r>
            <a:r>
              <a:rPr lang="en-US" altLang="zh-CN" dirty="0" smtClean="0"/>
              <a:t>22453 </a:t>
            </a:r>
            <a:r>
              <a:rPr lang="zh-CN" altLang="en-US" dirty="0" smtClean="0"/>
              <a:t>个车牌样本和</a:t>
            </a:r>
            <a:r>
              <a:rPr lang="en-US" altLang="zh-CN" dirty="0" smtClean="0"/>
              <a:t>20</a:t>
            </a:r>
            <a:r>
              <a:rPr lang="zh-CN" altLang="en-US" dirty="0" smtClean="0"/>
              <a:t>类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共</a:t>
            </a:r>
            <a:r>
              <a:rPr lang="en-US" altLang="zh-CN" dirty="0" smtClean="0"/>
              <a:t>34071 </a:t>
            </a:r>
            <a:r>
              <a:rPr lang="zh-CN" altLang="en-US" dirty="0" smtClean="0"/>
              <a:t>个车标样本。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98A4-D745-476A-8AC1-F6CC5090A9B7}" type="datetime1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西安电子科技大学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C337-90EF-4B64-AA46-87ADB870F1A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038600"/>
            <a:ext cx="406598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D:\学生\徐志敏\paper\paper\show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810000"/>
            <a:ext cx="2766446" cy="27435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662</Words>
  <Application>Microsoft Office PowerPoint</Application>
  <PresentationFormat>On-screen Show (4:3)</PresentationFormat>
  <Paragraphs>129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道路车辆检测与识别</vt:lpstr>
      <vt:lpstr>主要内容</vt:lpstr>
      <vt:lpstr>车辆检测与识别</vt:lpstr>
      <vt:lpstr>深度学习与传统学习方法</vt:lpstr>
      <vt:lpstr>检测与识别平台—车体检测模块</vt:lpstr>
      <vt:lpstr>检测框的生成—300fps</vt:lpstr>
      <vt:lpstr>检测与识别平台—车牌检测模块</vt:lpstr>
      <vt:lpstr>检测与识别平台—车标识别模块</vt:lpstr>
      <vt:lpstr>训练样本</vt:lpstr>
      <vt:lpstr>静止摄像头环境下的应用</vt:lpstr>
      <vt:lpstr>停车场管理系统</vt:lpstr>
      <vt:lpstr>平安城市监控网络</vt:lpstr>
      <vt:lpstr>目前正在实现中的模块…</vt:lpstr>
      <vt:lpstr>视频演示</vt:lpstr>
      <vt:lpstr>Slide 15</vt:lpstr>
      <vt:lpstr>Slide 16</vt:lpstr>
    </vt:vector>
  </TitlesOfParts>
  <Company>National University of Singapore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道路车辆检测与识别</dc:title>
  <dc:creator>elev245</dc:creator>
  <cp:lastModifiedBy>elev245</cp:lastModifiedBy>
  <cp:revision>57</cp:revision>
  <dcterms:created xsi:type="dcterms:W3CDTF">2014-12-28T07:18:01Z</dcterms:created>
  <dcterms:modified xsi:type="dcterms:W3CDTF">2014-12-29T04:51:16Z</dcterms:modified>
</cp:coreProperties>
</file>